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71" r:id="rId2"/>
    <p:sldId id="257" r:id="rId3"/>
    <p:sldId id="259" r:id="rId4"/>
    <p:sldId id="281" r:id="rId5"/>
    <p:sldId id="260" r:id="rId6"/>
    <p:sldId id="277" r:id="rId7"/>
    <p:sldId id="261" r:id="rId8"/>
    <p:sldId id="280" r:id="rId9"/>
    <p:sldId id="278" r:id="rId10"/>
    <p:sldId id="258" r:id="rId11"/>
    <p:sldId id="270" r:id="rId12"/>
    <p:sldId id="266" r:id="rId13"/>
    <p:sldId id="265" r:id="rId14"/>
    <p:sldId id="267" r:id="rId15"/>
    <p:sldId id="288" r:id="rId16"/>
    <p:sldId id="287" r:id="rId17"/>
    <p:sldId id="289" r:id="rId18"/>
    <p:sldId id="290" r:id="rId19"/>
    <p:sldId id="291" r:id="rId20"/>
    <p:sldId id="292" r:id="rId21"/>
    <p:sldId id="279" r:id="rId22"/>
    <p:sldId id="268" r:id="rId23"/>
    <p:sldId id="273" r:id="rId24"/>
    <p:sldId id="276" r:id="rId25"/>
    <p:sldId id="274" r:id="rId26"/>
    <p:sldId id="272" r:id="rId27"/>
    <p:sldId id="263" r:id="rId28"/>
    <p:sldId id="284" r:id="rId29"/>
    <p:sldId id="283" r:id="rId30"/>
    <p:sldId id="285" r:id="rId31"/>
    <p:sldId id="286" r:id="rId32"/>
    <p:sldId id="264" r:id="rId33"/>
    <p:sldId id="282" r:id="rId34"/>
    <p:sldId id="269"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22" autoAdjust="0"/>
    <p:restoredTop sz="94660"/>
  </p:normalViewPr>
  <p:slideViewPr>
    <p:cSldViewPr>
      <p:cViewPr varScale="1">
        <p:scale>
          <a:sx n="83" d="100"/>
          <a:sy n="83" d="100"/>
        </p:scale>
        <p:origin x="1282" y="67"/>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7499638-250B-411E-96EE-858368174CD8}" type="datetimeFigureOut">
              <a:rPr lang="en-GB" smtClean="0"/>
              <a:t>01/02/2019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F80E318-7222-45F4-8C98-243EFEDCA7EC}" type="slidenum">
              <a:rPr lang="en-GB" smtClean="0"/>
              <a:t>‹#›</a:t>
            </a:fld>
            <a:endParaRPr lang="en-GB"/>
          </a:p>
        </p:txBody>
      </p:sp>
    </p:spTree>
    <p:extLst>
      <p:ext uri="{BB962C8B-B14F-4D97-AF65-F5344CB8AC3E}">
        <p14:creationId xmlns:p14="http://schemas.microsoft.com/office/powerpoint/2010/main" val="1947978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0AE05BB-5F80-4FB0-A3D6-2F8A4076940B}" type="datetimeFigureOut">
              <a:rPr lang="en-GB" smtClean="0"/>
              <a:t>01/02/2019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4206892-621E-42A2-8F91-35291CA6BD11}" type="slidenum">
              <a:rPr lang="en-GB" smtClean="0"/>
              <a:t>‹#›</a:t>
            </a:fld>
            <a:endParaRPr lang="en-GB"/>
          </a:p>
        </p:txBody>
      </p:sp>
    </p:spTree>
    <p:extLst>
      <p:ext uri="{BB962C8B-B14F-4D97-AF65-F5344CB8AC3E}">
        <p14:creationId xmlns:p14="http://schemas.microsoft.com/office/powerpoint/2010/main" val="1383263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F3392B-DAE0-4F27-909D-0D06FAF62CFD}"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105668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F3392B-DAE0-4F27-909D-0D06FAF62CFD}"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346684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F3392B-DAE0-4F27-909D-0D06FAF62CFD}"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33015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F3392B-DAE0-4F27-909D-0D06FAF62CFD}"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226291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F3392B-DAE0-4F27-909D-0D06FAF62CFD}"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329297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F3392B-DAE0-4F27-909D-0D06FAF62CFD}"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190770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F3392B-DAE0-4F27-909D-0D06FAF62CFD}" type="datetimeFigureOut">
              <a:rPr lang="en-GB" smtClean="0"/>
              <a:t>01/02/2019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207548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F3392B-DAE0-4F27-909D-0D06FAF62CFD}" type="datetimeFigureOut">
              <a:rPr lang="en-GB" smtClean="0"/>
              <a:t>01/02/2019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261275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3392B-DAE0-4F27-909D-0D06FAF62CFD}" type="datetimeFigureOut">
              <a:rPr lang="en-GB" smtClean="0"/>
              <a:t>01/02/2019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2264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3392B-DAE0-4F27-909D-0D06FAF62CFD}"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172083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3392B-DAE0-4F27-909D-0D06FAF62CFD}"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C13F13-451A-4642-83CC-D55C286CC891}" type="slidenum">
              <a:rPr lang="en-GB" smtClean="0"/>
              <a:t>‹#›</a:t>
            </a:fld>
            <a:endParaRPr lang="en-GB"/>
          </a:p>
        </p:txBody>
      </p:sp>
    </p:spTree>
    <p:extLst>
      <p:ext uri="{BB962C8B-B14F-4D97-AF65-F5344CB8AC3E}">
        <p14:creationId xmlns:p14="http://schemas.microsoft.com/office/powerpoint/2010/main" val="296519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3392B-DAE0-4F27-909D-0D06FAF62CFD}" type="datetimeFigureOut">
              <a:rPr lang="en-GB" smtClean="0"/>
              <a:t>01/02/2019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13F13-451A-4642-83CC-D55C286CC891}" type="slidenum">
              <a:rPr lang="en-GB" smtClean="0"/>
              <a:t>‹#›</a:t>
            </a:fld>
            <a:endParaRPr lang="en-GB"/>
          </a:p>
        </p:txBody>
      </p:sp>
    </p:spTree>
    <p:extLst>
      <p:ext uri="{BB962C8B-B14F-4D97-AF65-F5344CB8AC3E}">
        <p14:creationId xmlns:p14="http://schemas.microsoft.com/office/powerpoint/2010/main" val="325348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youtu.be/599I1E-rWTU"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WsbYHI-rZO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10000" b="1" dirty="0" smtClean="0">
                <a:solidFill>
                  <a:srgbClr val="7030A0"/>
                </a:solidFill>
              </a:rPr>
              <a:t>Keeping Children Safe Online</a:t>
            </a:r>
            <a:endParaRPr lang="en-GB" sz="10000" b="1" dirty="0">
              <a:solidFill>
                <a:srgbClr val="7030A0"/>
              </a:solidFill>
            </a:endParaRPr>
          </a:p>
        </p:txBody>
      </p:sp>
    </p:spTree>
    <p:extLst>
      <p:ext uri="{BB962C8B-B14F-4D97-AF65-F5344CB8AC3E}">
        <p14:creationId xmlns:p14="http://schemas.microsoft.com/office/powerpoint/2010/main" val="2314663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Online Grooming </a:t>
            </a:r>
            <a:r>
              <a:rPr lang="en-GB" u="sng" dirty="0"/>
              <a:t>T</a:t>
            </a:r>
            <a:r>
              <a:rPr lang="en-GB" u="sng" dirty="0" smtClean="0"/>
              <a:t>echniques</a:t>
            </a:r>
            <a:endParaRPr lang="en-GB" dirty="0"/>
          </a:p>
        </p:txBody>
      </p:sp>
      <p:sp>
        <p:nvSpPr>
          <p:cNvPr id="3" name="Content Placeholder 2"/>
          <p:cNvSpPr>
            <a:spLocks noGrp="1"/>
          </p:cNvSpPr>
          <p:nvPr>
            <p:ph idx="1"/>
          </p:nvPr>
        </p:nvSpPr>
        <p:spPr/>
        <p:txBody>
          <a:bodyPr>
            <a:normAutofit/>
          </a:bodyPr>
          <a:lstStyle/>
          <a:p>
            <a:r>
              <a:rPr lang="en-GB" dirty="0" smtClean="0"/>
              <a:t>Bribery </a:t>
            </a:r>
            <a:r>
              <a:rPr lang="en-GB" dirty="0"/>
              <a:t>and gifts</a:t>
            </a:r>
          </a:p>
          <a:p>
            <a:r>
              <a:rPr lang="en-GB" dirty="0"/>
              <a:t>Flattery</a:t>
            </a:r>
          </a:p>
          <a:p>
            <a:r>
              <a:rPr lang="en-GB" dirty="0"/>
              <a:t>Sexualised games</a:t>
            </a:r>
          </a:p>
          <a:p>
            <a:r>
              <a:rPr lang="en-GB" dirty="0"/>
              <a:t>Threats</a:t>
            </a:r>
          </a:p>
          <a:p>
            <a:r>
              <a:rPr lang="en-GB" dirty="0"/>
              <a:t>Blackmail</a:t>
            </a:r>
          </a:p>
          <a:p>
            <a:r>
              <a:rPr lang="en-GB" dirty="0"/>
              <a:t>Desensitisation - pornography, child abuse images, video and web cams may be used</a:t>
            </a:r>
          </a:p>
          <a:p>
            <a:endParaRPr lang="en-GB" dirty="0"/>
          </a:p>
        </p:txBody>
      </p:sp>
    </p:spTree>
    <p:extLst>
      <p:ext uri="{BB962C8B-B14F-4D97-AF65-F5344CB8AC3E}">
        <p14:creationId xmlns:p14="http://schemas.microsoft.com/office/powerpoint/2010/main" val="3441721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Problem Areas</a:t>
            </a:r>
            <a:endParaRPr lang="en-GB" u="sng" dirty="0"/>
          </a:p>
        </p:txBody>
      </p:sp>
      <p:sp>
        <p:nvSpPr>
          <p:cNvPr id="3" name="Content Placeholder 2"/>
          <p:cNvSpPr>
            <a:spLocks noGrp="1"/>
          </p:cNvSpPr>
          <p:nvPr>
            <p:ph idx="1"/>
          </p:nvPr>
        </p:nvSpPr>
        <p:spPr/>
        <p:txBody>
          <a:bodyPr/>
          <a:lstStyle/>
          <a:p>
            <a:endParaRPr lang="en-GB" dirty="0" smtClean="0"/>
          </a:p>
          <a:p>
            <a:r>
              <a:rPr lang="en-GB" dirty="0"/>
              <a:t>Mobile </a:t>
            </a:r>
            <a:r>
              <a:rPr lang="en-GB" dirty="0" smtClean="0"/>
              <a:t>Technology</a:t>
            </a:r>
          </a:p>
          <a:p>
            <a:r>
              <a:rPr lang="en-GB" dirty="0" smtClean="0"/>
              <a:t>Instant Messages &amp; Private Chat</a:t>
            </a:r>
          </a:p>
          <a:p>
            <a:r>
              <a:rPr lang="en-GB" dirty="0" smtClean="0"/>
              <a:t>Online Gaming</a:t>
            </a:r>
          </a:p>
          <a:p>
            <a:r>
              <a:rPr lang="en-GB" dirty="0"/>
              <a:t>Social </a:t>
            </a:r>
            <a:r>
              <a:rPr lang="en-GB" dirty="0" smtClean="0"/>
              <a:t>Media</a:t>
            </a:r>
          </a:p>
          <a:p>
            <a:r>
              <a:rPr lang="en-GB" dirty="0" smtClean="0"/>
              <a:t>Live Streaming</a:t>
            </a:r>
            <a:endParaRPr lang="en-GB" dirty="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113788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Mobile Technology</a:t>
            </a:r>
            <a:endParaRPr lang="en-GB" dirty="0"/>
          </a:p>
        </p:txBody>
      </p:sp>
      <p:sp>
        <p:nvSpPr>
          <p:cNvPr id="3" name="Content Placeholder 2"/>
          <p:cNvSpPr>
            <a:spLocks noGrp="1"/>
          </p:cNvSpPr>
          <p:nvPr>
            <p:ph idx="1"/>
          </p:nvPr>
        </p:nvSpPr>
        <p:spPr/>
        <p:txBody>
          <a:bodyPr>
            <a:normAutofit fontScale="92500" lnSpcReduction="20000"/>
          </a:bodyPr>
          <a:lstStyle/>
          <a:p>
            <a:r>
              <a:rPr lang="en-GB" dirty="0"/>
              <a:t>Unwanted </a:t>
            </a:r>
            <a:r>
              <a:rPr lang="en-GB" dirty="0" smtClean="0"/>
              <a:t>contact – devices are always at hand</a:t>
            </a:r>
          </a:p>
          <a:p>
            <a:r>
              <a:rPr lang="en-GB" dirty="0" smtClean="0"/>
              <a:t>Images </a:t>
            </a:r>
            <a:r>
              <a:rPr lang="en-GB" dirty="0"/>
              <a:t>are easily taken and uploaded</a:t>
            </a:r>
          </a:p>
          <a:p>
            <a:r>
              <a:rPr lang="en-GB" dirty="0"/>
              <a:t>Location based services</a:t>
            </a:r>
          </a:p>
          <a:p>
            <a:r>
              <a:rPr lang="en-GB" dirty="0" smtClean="0"/>
              <a:t>Don't </a:t>
            </a:r>
            <a:r>
              <a:rPr lang="en-GB" dirty="0"/>
              <a:t>enable location or geo tagging </a:t>
            </a:r>
            <a:r>
              <a:rPr lang="en-GB" dirty="0" smtClean="0"/>
              <a:t>(Snap Map)</a:t>
            </a:r>
          </a:p>
          <a:p>
            <a:r>
              <a:rPr lang="en-GB" dirty="0" smtClean="0"/>
              <a:t>Only </a:t>
            </a:r>
            <a:r>
              <a:rPr lang="en-GB" dirty="0"/>
              <a:t>let friends you know in the real world know your phone number</a:t>
            </a:r>
          </a:p>
          <a:p>
            <a:r>
              <a:rPr lang="en-GB" dirty="0"/>
              <a:t>Think before you post</a:t>
            </a:r>
          </a:p>
          <a:p>
            <a:r>
              <a:rPr lang="en-GB" dirty="0"/>
              <a:t>Understand the safety functions and how to </a:t>
            </a:r>
            <a:r>
              <a:rPr lang="en-GB" dirty="0" smtClean="0"/>
              <a:t>report abuse</a:t>
            </a:r>
          </a:p>
          <a:p>
            <a:r>
              <a:rPr lang="en-GB" dirty="0" smtClean="0"/>
              <a:t>Do they need the internet on their phone?</a:t>
            </a:r>
          </a:p>
          <a:p>
            <a:endParaRPr lang="en-GB" dirty="0"/>
          </a:p>
          <a:p>
            <a:endParaRPr lang="en-GB" dirty="0"/>
          </a:p>
        </p:txBody>
      </p:sp>
    </p:spTree>
    <p:extLst>
      <p:ext uri="{BB962C8B-B14F-4D97-AF65-F5344CB8AC3E}">
        <p14:creationId xmlns:p14="http://schemas.microsoft.com/office/powerpoint/2010/main" val="390314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a:t>Instant Messaging and </a:t>
            </a:r>
            <a:r>
              <a:rPr lang="en-GB" u="sng" dirty="0" smtClean="0"/>
              <a:t>Private Chat</a:t>
            </a:r>
            <a:endParaRPr lang="en-GB" dirty="0"/>
          </a:p>
        </p:txBody>
      </p:sp>
      <p:sp>
        <p:nvSpPr>
          <p:cNvPr id="3" name="Content Placeholder 2"/>
          <p:cNvSpPr>
            <a:spLocks noGrp="1"/>
          </p:cNvSpPr>
          <p:nvPr>
            <p:ph idx="1"/>
          </p:nvPr>
        </p:nvSpPr>
        <p:spPr/>
        <p:txBody>
          <a:bodyPr>
            <a:normAutofit fontScale="92500"/>
          </a:bodyPr>
          <a:lstStyle/>
          <a:p>
            <a:r>
              <a:rPr lang="en-GB" dirty="0"/>
              <a:t>Never accept people you </a:t>
            </a:r>
            <a:r>
              <a:rPr lang="en-GB" dirty="0" smtClean="0"/>
              <a:t>do not </a:t>
            </a:r>
            <a:r>
              <a:rPr lang="en-GB" dirty="0"/>
              <a:t>know and trust</a:t>
            </a:r>
          </a:p>
          <a:p>
            <a:r>
              <a:rPr lang="en-GB" dirty="0" smtClean="0"/>
              <a:t>Do not </a:t>
            </a:r>
            <a:r>
              <a:rPr lang="en-GB" dirty="0"/>
              <a:t>give out personal information</a:t>
            </a:r>
          </a:p>
          <a:p>
            <a:r>
              <a:rPr lang="en-GB" dirty="0"/>
              <a:t>Remember that webcams can be hacked</a:t>
            </a:r>
          </a:p>
          <a:p>
            <a:r>
              <a:rPr lang="en-GB" dirty="0" smtClean="0"/>
              <a:t>Do not </a:t>
            </a:r>
            <a:r>
              <a:rPr lang="en-GB" dirty="0"/>
              <a:t>webcam with people you </a:t>
            </a:r>
            <a:r>
              <a:rPr lang="en-GB" dirty="0" smtClean="0"/>
              <a:t>do not </a:t>
            </a:r>
            <a:r>
              <a:rPr lang="en-GB" dirty="0"/>
              <a:t>know</a:t>
            </a:r>
          </a:p>
          <a:p>
            <a:r>
              <a:rPr lang="en-GB" dirty="0"/>
              <a:t>Turn the webcam off or cover it up</a:t>
            </a:r>
          </a:p>
          <a:p>
            <a:r>
              <a:rPr lang="en-GB" dirty="0"/>
              <a:t>Delete people </a:t>
            </a:r>
            <a:r>
              <a:rPr lang="en-GB" dirty="0" smtClean="0"/>
              <a:t>that </a:t>
            </a:r>
            <a:r>
              <a:rPr lang="en-GB" dirty="0"/>
              <a:t>make you feel uncomfortable </a:t>
            </a:r>
          </a:p>
          <a:p>
            <a:r>
              <a:rPr lang="en-GB" dirty="0"/>
              <a:t>Know how to report a problem</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5301208"/>
            <a:ext cx="1898178"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86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Online Gaming</a:t>
            </a:r>
            <a:endParaRPr lang="en-GB" dirty="0"/>
          </a:p>
        </p:txBody>
      </p:sp>
      <p:sp>
        <p:nvSpPr>
          <p:cNvPr id="3" name="Content Placeholder 2"/>
          <p:cNvSpPr>
            <a:spLocks noGrp="1"/>
          </p:cNvSpPr>
          <p:nvPr>
            <p:ph idx="1"/>
          </p:nvPr>
        </p:nvSpPr>
        <p:spPr/>
        <p:txBody>
          <a:bodyPr>
            <a:normAutofit/>
          </a:bodyPr>
          <a:lstStyle/>
          <a:p>
            <a:r>
              <a:rPr lang="en-GB" dirty="0" smtClean="0"/>
              <a:t>Games </a:t>
            </a:r>
            <a:r>
              <a:rPr lang="en-GB" dirty="0"/>
              <a:t>consoles have Internet </a:t>
            </a:r>
            <a:r>
              <a:rPr lang="en-GB" dirty="0" smtClean="0"/>
              <a:t>access</a:t>
            </a:r>
            <a:endParaRPr lang="en-GB" dirty="0"/>
          </a:p>
          <a:p>
            <a:r>
              <a:rPr lang="en-GB" dirty="0" smtClean="0"/>
              <a:t>Games are played </a:t>
            </a:r>
            <a:r>
              <a:rPr lang="en-GB" dirty="0"/>
              <a:t>with headsets. Language can be very inappropriate.</a:t>
            </a:r>
          </a:p>
          <a:p>
            <a:r>
              <a:rPr lang="en-GB" dirty="0" smtClean="0"/>
              <a:t>There </a:t>
            </a:r>
            <a:r>
              <a:rPr lang="en-GB" dirty="0"/>
              <a:t>are games where funds are needed. Some children using parents' card details. Often card details are stored on the account.</a:t>
            </a:r>
          </a:p>
          <a:p>
            <a:r>
              <a:rPr lang="en-GB" dirty="0"/>
              <a:t>People can use game credits as bribes.</a:t>
            </a:r>
          </a:p>
          <a:p>
            <a:pPr marL="0" indent="0">
              <a:buNone/>
            </a:pPr>
            <a:r>
              <a:rPr lang="en-GB" dirty="0"/>
              <a:t> </a:t>
            </a:r>
          </a:p>
          <a:p>
            <a:endParaRPr lang="en-GB" dirty="0"/>
          </a:p>
        </p:txBody>
      </p:sp>
    </p:spTree>
    <p:extLst>
      <p:ext uri="{BB962C8B-B14F-4D97-AF65-F5344CB8AC3E}">
        <p14:creationId xmlns:p14="http://schemas.microsoft.com/office/powerpoint/2010/main" val="976480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rtnite Battle Royale on andro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9" y="-34320"/>
            <a:ext cx="14409555" cy="7063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63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Fortnite</a:t>
            </a:r>
            <a:endParaRPr lang="en-GB" dirty="0"/>
          </a:p>
        </p:txBody>
      </p:sp>
      <p:sp>
        <p:nvSpPr>
          <p:cNvPr id="3" name="Content Placeholder 2"/>
          <p:cNvSpPr>
            <a:spLocks noGrp="1"/>
          </p:cNvSpPr>
          <p:nvPr>
            <p:ph idx="1"/>
          </p:nvPr>
        </p:nvSpPr>
        <p:spPr/>
        <p:txBody>
          <a:bodyPr>
            <a:normAutofit/>
          </a:bodyPr>
          <a:lstStyle/>
          <a:p>
            <a:r>
              <a:rPr lang="en-GB" dirty="0" smtClean="0"/>
              <a:t>The game IS free but there are in game purchases – battle </a:t>
            </a:r>
            <a:r>
              <a:rPr lang="en-GB" dirty="0"/>
              <a:t>p</a:t>
            </a:r>
            <a:r>
              <a:rPr lang="en-GB" dirty="0" smtClean="0"/>
              <a:t>asses and skins. X-Box requires Gold Subscription.</a:t>
            </a:r>
          </a:p>
          <a:p>
            <a:r>
              <a:rPr lang="en-GB" dirty="0" smtClean="0"/>
              <a:t>It can be addictive</a:t>
            </a:r>
          </a:p>
          <a:p>
            <a:r>
              <a:rPr lang="en-GB" dirty="0" smtClean="0"/>
              <a:t>It can be played on the go (IOS and Android). Do you know how much they play?</a:t>
            </a:r>
          </a:p>
          <a:p>
            <a:r>
              <a:rPr lang="en-GB" dirty="0" smtClean="0"/>
              <a:t>Accounts can be hacked and credit card details used.</a:t>
            </a:r>
          </a:p>
          <a:p>
            <a:endParaRPr lang="en-GB" dirty="0"/>
          </a:p>
        </p:txBody>
      </p:sp>
    </p:spTree>
    <p:extLst>
      <p:ext uri="{BB962C8B-B14F-4D97-AF65-F5344CB8AC3E}">
        <p14:creationId xmlns:p14="http://schemas.microsoft.com/office/powerpoint/2010/main" val="3429195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Fortnite</a:t>
            </a:r>
            <a:endParaRPr lang="en-GB" dirty="0"/>
          </a:p>
        </p:txBody>
      </p:sp>
      <p:sp>
        <p:nvSpPr>
          <p:cNvPr id="3" name="Content Placeholder 2"/>
          <p:cNvSpPr>
            <a:spLocks noGrp="1"/>
          </p:cNvSpPr>
          <p:nvPr>
            <p:ph idx="1"/>
          </p:nvPr>
        </p:nvSpPr>
        <p:spPr/>
        <p:txBody>
          <a:bodyPr>
            <a:normAutofit lnSpcReduction="10000"/>
          </a:bodyPr>
          <a:lstStyle/>
          <a:p>
            <a:r>
              <a:rPr lang="en-GB" dirty="0"/>
              <a:t>Talking to strangers – headphones often used</a:t>
            </a:r>
            <a:r>
              <a:rPr lang="en-GB" dirty="0" smtClean="0"/>
              <a:t>. A man has recently been arrested for grooming using </a:t>
            </a:r>
            <a:r>
              <a:rPr lang="en-GB" dirty="0" err="1" smtClean="0"/>
              <a:t>Fortnite</a:t>
            </a:r>
            <a:r>
              <a:rPr lang="en-GB" dirty="0" smtClean="0"/>
              <a:t>.</a:t>
            </a:r>
          </a:p>
          <a:p>
            <a:r>
              <a:rPr lang="en-GB" dirty="0" smtClean="0"/>
              <a:t>No proof of age required – PEGI 12 (‘Frequent scenes of mild violence)</a:t>
            </a:r>
          </a:p>
          <a:p>
            <a:r>
              <a:rPr lang="en-GB" dirty="0" smtClean="0"/>
              <a:t>Social media scams – accounts of social media promising ‘V Bucks’ (in game currency) when information such as username and password is submitted.</a:t>
            </a:r>
          </a:p>
          <a:p>
            <a:endParaRPr lang="en-GB" dirty="0"/>
          </a:p>
        </p:txBody>
      </p:sp>
    </p:spTree>
    <p:extLst>
      <p:ext uri="{BB962C8B-B14F-4D97-AF65-F5344CB8AC3E}">
        <p14:creationId xmlns:p14="http://schemas.microsoft.com/office/powerpoint/2010/main" val="3718600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Fortnite</a:t>
            </a:r>
            <a:r>
              <a:rPr lang="en-GB" dirty="0" smtClean="0"/>
              <a:t> - Tips</a:t>
            </a:r>
            <a:endParaRPr lang="en-GB" dirty="0"/>
          </a:p>
        </p:txBody>
      </p:sp>
      <p:sp>
        <p:nvSpPr>
          <p:cNvPr id="3" name="Content Placeholder 2"/>
          <p:cNvSpPr>
            <a:spLocks noGrp="1"/>
          </p:cNvSpPr>
          <p:nvPr>
            <p:ph idx="1"/>
          </p:nvPr>
        </p:nvSpPr>
        <p:spPr/>
        <p:txBody>
          <a:bodyPr/>
          <a:lstStyle/>
          <a:p>
            <a:r>
              <a:rPr lang="en-GB" dirty="0" smtClean="0"/>
              <a:t>Limit game time – possible to limit on PC and Xbox but harder on mobile devices. Hard to stop mid match, maybe limit matches instead (about 20 mins each)</a:t>
            </a:r>
          </a:p>
          <a:p>
            <a:r>
              <a:rPr lang="en-GB" dirty="0" smtClean="0"/>
              <a:t>Restrict payment methods – Is your card associated with the account? Could you instead use a games console gift card?</a:t>
            </a:r>
          </a:p>
          <a:p>
            <a:pPr marL="0" indent="0">
              <a:buNone/>
            </a:pPr>
            <a:endParaRPr lang="en-GB" dirty="0"/>
          </a:p>
        </p:txBody>
      </p:sp>
    </p:spTree>
    <p:extLst>
      <p:ext uri="{BB962C8B-B14F-4D97-AF65-F5344CB8AC3E}">
        <p14:creationId xmlns:p14="http://schemas.microsoft.com/office/powerpoint/2010/main" val="289457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Fortnite</a:t>
            </a:r>
            <a:r>
              <a:rPr lang="en-GB" dirty="0"/>
              <a:t> - Tips</a:t>
            </a:r>
          </a:p>
        </p:txBody>
      </p:sp>
      <p:sp>
        <p:nvSpPr>
          <p:cNvPr id="3" name="Content Placeholder 2"/>
          <p:cNvSpPr>
            <a:spLocks noGrp="1"/>
          </p:cNvSpPr>
          <p:nvPr>
            <p:ph idx="1"/>
          </p:nvPr>
        </p:nvSpPr>
        <p:spPr/>
        <p:txBody>
          <a:bodyPr/>
          <a:lstStyle/>
          <a:p>
            <a:r>
              <a:rPr lang="en-GB" dirty="0" smtClean="0"/>
              <a:t>Show them how to report – use the in game feedback tool located in the main menu. </a:t>
            </a:r>
          </a:p>
          <a:p>
            <a:r>
              <a:rPr lang="en-GB" dirty="0" smtClean="0"/>
              <a:t>Prevent them from talking to strangers – open the settings menu in the top right of the main page, then click on the cog icon. Open the audio tab at the top and from there you can turn off voice chat.</a:t>
            </a:r>
            <a:endParaRPr lang="en-GB" dirty="0"/>
          </a:p>
        </p:txBody>
      </p:sp>
    </p:spTree>
    <p:extLst>
      <p:ext uri="{BB962C8B-B14F-4D97-AF65-F5344CB8AC3E}">
        <p14:creationId xmlns:p14="http://schemas.microsoft.com/office/powerpoint/2010/main" val="358715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Online Risks</a:t>
            </a:r>
            <a:endParaRPr lang="en-GB" dirty="0"/>
          </a:p>
        </p:txBody>
      </p:sp>
      <p:sp>
        <p:nvSpPr>
          <p:cNvPr id="3" name="Content Placeholder 2"/>
          <p:cNvSpPr>
            <a:spLocks noGrp="1"/>
          </p:cNvSpPr>
          <p:nvPr>
            <p:ph idx="1"/>
          </p:nvPr>
        </p:nvSpPr>
        <p:spPr/>
        <p:txBody>
          <a:bodyPr/>
          <a:lstStyle/>
          <a:p>
            <a:r>
              <a:rPr lang="en-GB" dirty="0" smtClean="0"/>
              <a:t>Cyber </a:t>
            </a:r>
            <a:r>
              <a:rPr lang="en-GB" dirty="0"/>
              <a:t>bullying </a:t>
            </a:r>
            <a:r>
              <a:rPr lang="en-GB" dirty="0" smtClean="0"/>
              <a:t>/ peer to peer abuse</a:t>
            </a:r>
            <a:endParaRPr lang="en-GB" dirty="0"/>
          </a:p>
          <a:p>
            <a:r>
              <a:rPr lang="en-GB" dirty="0"/>
              <a:t>Harmful </a:t>
            </a:r>
            <a:r>
              <a:rPr lang="en-GB" dirty="0" smtClean="0"/>
              <a:t>content / </a:t>
            </a:r>
            <a:r>
              <a:rPr lang="en-GB" dirty="0"/>
              <a:t>illegal materials - age limits on games, other age related material</a:t>
            </a:r>
          </a:p>
          <a:p>
            <a:r>
              <a:rPr lang="en-GB" dirty="0"/>
              <a:t>Privacy / digital </a:t>
            </a:r>
            <a:r>
              <a:rPr lang="en-GB" dirty="0" smtClean="0"/>
              <a:t>footprints</a:t>
            </a:r>
          </a:p>
          <a:p>
            <a:r>
              <a:rPr lang="en-GB" dirty="0"/>
              <a:t>Unwanted contact / grooming</a:t>
            </a:r>
          </a:p>
          <a:p>
            <a:endParaRPr lang="en-GB" dirty="0"/>
          </a:p>
          <a:p>
            <a:endParaRPr lang="en-GB" dirty="0"/>
          </a:p>
        </p:txBody>
      </p:sp>
    </p:spTree>
    <p:extLst>
      <p:ext uri="{BB962C8B-B14F-4D97-AF65-F5344CB8AC3E}">
        <p14:creationId xmlns:p14="http://schemas.microsoft.com/office/powerpoint/2010/main" val="3017199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Fortnite</a:t>
            </a:r>
            <a:r>
              <a:rPr lang="en-GB" dirty="0"/>
              <a:t> - Tips</a:t>
            </a:r>
          </a:p>
        </p:txBody>
      </p:sp>
      <p:sp>
        <p:nvSpPr>
          <p:cNvPr id="3" name="Content Placeholder 2"/>
          <p:cNvSpPr>
            <a:spLocks noGrp="1"/>
          </p:cNvSpPr>
          <p:nvPr>
            <p:ph idx="1"/>
          </p:nvPr>
        </p:nvSpPr>
        <p:spPr/>
        <p:txBody>
          <a:bodyPr/>
          <a:lstStyle/>
          <a:p>
            <a:r>
              <a:rPr lang="en-GB" dirty="0" smtClean="0"/>
              <a:t>Look out for </a:t>
            </a:r>
            <a:r>
              <a:rPr lang="en-GB" dirty="0" err="1" smtClean="0"/>
              <a:t>Vbuck</a:t>
            </a:r>
            <a:r>
              <a:rPr lang="en-GB" dirty="0" smtClean="0"/>
              <a:t> scams – have conversations and make them aware. Remind about personal information and password security.</a:t>
            </a:r>
          </a:p>
          <a:p>
            <a:r>
              <a:rPr lang="en-GB" dirty="0" smtClean="0"/>
              <a:t>Use a strong password</a:t>
            </a:r>
            <a:endParaRPr lang="en-GB" dirty="0"/>
          </a:p>
        </p:txBody>
      </p:sp>
    </p:spTree>
    <p:extLst>
      <p:ext uri="{BB962C8B-B14F-4D97-AF65-F5344CB8AC3E}">
        <p14:creationId xmlns:p14="http://schemas.microsoft.com/office/powerpoint/2010/main" val="3834045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Online Gaming</a:t>
            </a:r>
            <a:endParaRPr lang="en-GB" dirty="0"/>
          </a:p>
        </p:txBody>
      </p:sp>
      <p:sp>
        <p:nvSpPr>
          <p:cNvPr id="3" name="Content Placeholder 2"/>
          <p:cNvSpPr>
            <a:spLocks noGrp="1"/>
          </p:cNvSpPr>
          <p:nvPr>
            <p:ph idx="1"/>
          </p:nvPr>
        </p:nvSpPr>
        <p:spPr>
          <a:xfrm>
            <a:off x="457200" y="1600201"/>
            <a:ext cx="8219256" cy="1036712"/>
          </a:xfrm>
        </p:spPr>
        <p:txBody>
          <a:bodyPr>
            <a:normAutofit/>
          </a:bodyPr>
          <a:lstStyle/>
          <a:p>
            <a:pPr marL="0" indent="0" algn="ctr">
              <a:buNone/>
            </a:pPr>
            <a:r>
              <a:rPr lang="en-GB" dirty="0" err="1" smtClean="0"/>
              <a:t>Breck</a:t>
            </a:r>
            <a:r>
              <a:rPr lang="en-GB" dirty="0" smtClean="0"/>
              <a:t> </a:t>
            </a:r>
            <a:r>
              <a:rPr lang="en-GB" dirty="0" err="1" smtClean="0"/>
              <a:t>Bednar</a:t>
            </a:r>
            <a:r>
              <a:rPr lang="en-GB" dirty="0" smtClean="0"/>
              <a:t>, 14, from Thurrock</a:t>
            </a:r>
            <a:endParaRPr lang="en-GB" dirty="0"/>
          </a:p>
        </p:txBody>
      </p:sp>
      <p:sp>
        <p:nvSpPr>
          <p:cNvPr id="4" name="AutoShape 2" descr="Breck Bedna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Breck Bedna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descr="\\Curriculum12\Staff_desktops$\aggus\Desktop\Breck-Bednar-0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420888"/>
            <a:ext cx="6480720"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807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Age Restrictions for Games</a:t>
            </a:r>
            <a:endParaRPr lang="en-GB" u="sng" dirty="0"/>
          </a:p>
        </p:txBody>
      </p:sp>
      <p:sp>
        <p:nvSpPr>
          <p:cNvPr id="3" name="Content Placeholder 2"/>
          <p:cNvSpPr>
            <a:spLocks noGrp="1"/>
          </p:cNvSpPr>
          <p:nvPr>
            <p:ph idx="1"/>
          </p:nvPr>
        </p:nvSpPr>
        <p:spPr/>
        <p:txBody>
          <a:bodyPr/>
          <a:lstStyle/>
          <a:p>
            <a:r>
              <a:rPr lang="en-GB" dirty="0"/>
              <a:t>PEGI - the pan European game age rating system</a:t>
            </a:r>
          </a:p>
          <a:p>
            <a:r>
              <a:rPr lang="en-GB" dirty="0"/>
              <a:t>Many games contain violence, sexual content, drugs, bad </a:t>
            </a:r>
            <a:r>
              <a:rPr lang="en-GB" dirty="0" smtClean="0"/>
              <a:t>language</a:t>
            </a:r>
          </a:p>
          <a:p>
            <a:r>
              <a:rPr lang="en-GB" dirty="0" smtClean="0"/>
              <a:t>Would you let them watch an 18 film?</a:t>
            </a:r>
            <a:endParaRPr lang="en-GB" dirty="0"/>
          </a:p>
          <a:p>
            <a:r>
              <a:rPr lang="en-GB" dirty="0"/>
              <a:t>It is an offence to buy these games for children although prosecutions are rare.</a:t>
            </a:r>
          </a:p>
          <a:p>
            <a:endParaRPr lang="en-GB" dirty="0"/>
          </a:p>
        </p:txBody>
      </p:sp>
    </p:spTree>
    <p:extLst>
      <p:ext uri="{BB962C8B-B14F-4D97-AF65-F5344CB8AC3E}">
        <p14:creationId xmlns:p14="http://schemas.microsoft.com/office/powerpoint/2010/main" val="3029883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Social Media Statistics</a:t>
            </a:r>
            <a:endParaRPr lang="en-GB" u="sng" dirty="0"/>
          </a:p>
        </p:txBody>
      </p:sp>
      <p:sp>
        <p:nvSpPr>
          <p:cNvPr id="4" name="Footer Placeholder 3"/>
          <p:cNvSpPr>
            <a:spLocks noGrp="1"/>
          </p:cNvSpPr>
          <p:nvPr>
            <p:ph type="ftr" sz="quarter" idx="11"/>
          </p:nvPr>
        </p:nvSpPr>
        <p:spPr/>
        <p:txBody>
          <a:bodyPr/>
          <a:lstStyle/>
          <a:p>
            <a:r>
              <a:rPr lang="en-GB" dirty="0" smtClean="0"/>
              <a:t>Source: Internet Watch Foundation (IWF)</a:t>
            </a:r>
            <a:endParaRPr lang="en-GB" dirty="0"/>
          </a:p>
        </p:txBody>
      </p:sp>
      <p:sp>
        <p:nvSpPr>
          <p:cNvPr id="3" name="Content Placeholder 2"/>
          <p:cNvSpPr>
            <a:spLocks noGrp="1"/>
          </p:cNvSpPr>
          <p:nvPr>
            <p:ph idx="4294967295"/>
          </p:nvPr>
        </p:nvSpPr>
        <p:spPr>
          <a:xfrm>
            <a:off x="0" y="1600200"/>
            <a:ext cx="8229600" cy="4525963"/>
          </a:xfrm>
        </p:spPr>
        <p:txBody>
          <a:bodyPr>
            <a:normAutofit/>
          </a:bodyPr>
          <a:lstStyle/>
          <a:p>
            <a:r>
              <a:rPr lang="en-GB" dirty="0"/>
              <a:t>One in </a:t>
            </a:r>
            <a:r>
              <a:rPr lang="en-GB" dirty="0" smtClean="0"/>
              <a:t>four</a:t>
            </a:r>
            <a:r>
              <a:rPr lang="en-GB" dirty="0"/>
              <a:t> 8 to 11 year olds </a:t>
            </a:r>
            <a:r>
              <a:rPr lang="en-GB" dirty="0" smtClean="0"/>
              <a:t>has </a:t>
            </a:r>
            <a:r>
              <a:rPr lang="en-GB" dirty="0"/>
              <a:t>a social media profile</a:t>
            </a:r>
            <a:r>
              <a:rPr lang="en-GB" dirty="0" smtClean="0"/>
              <a:t>. Three in four 12 – 15 year olds do. </a:t>
            </a:r>
          </a:p>
          <a:p>
            <a:r>
              <a:rPr lang="en-GB" dirty="0"/>
              <a:t>1 in 4 children have experienced something upsetting on a social networking </a:t>
            </a:r>
            <a:r>
              <a:rPr lang="en-GB" dirty="0" smtClean="0"/>
              <a:t>site.</a:t>
            </a:r>
          </a:p>
          <a:p>
            <a:r>
              <a:rPr lang="en-GB" dirty="0" smtClean="0"/>
              <a:t>1 </a:t>
            </a:r>
            <a:r>
              <a:rPr lang="en-GB" dirty="0"/>
              <a:t>in 3 children have been a victim of </a:t>
            </a:r>
            <a:r>
              <a:rPr lang="en-GB" dirty="0" smtClean="0"/>
              <a:t>cyber bullying.</a:t>
            </a:r>
          </a:p>
        </p:txBody>
      </p:sp>
    </p:spTree>
    <p:extLst>
      <p:ext uri="{BB962C8B-B14F-4D97-AF65-F5344CB8AC3E}">
        <p14:creationId xmlns:p14="http://schemas.microsoft.com/office/powerpoint/2010/main" val="1638081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Social </a:t>
            </a:r>
            <a:r>
              <a:rPr lang="en-GB" u="sng" dirty="0" smtClean="0"/>
              <a:t>Media Statistics</a:t>
            </a:r>
            <a:endParaRPr lang="en-GB" u="sng" dirty="0"/>
          </a:p>
        </p:txBody>
      </p:sp>
      <p:sp>
        <p:nvSpPr>
          <p:cNvPr id="3" name="Content Placeholder 2"/>
          <p:cNvSpPr>
            <a:spLocks noGrp="1"/>
          </p:cNvSpPr>
          <p:nvPr>
            <p:ph idx="1"/>
          </p:nvPr>
        </p:nvSpPr>
        <p:spPr/>
        <p:txBody>
          <a:bodyPr>
            <a:normAutofit/>
          </a:bodyPr>
          <a:lstStyle/>
          <a:p>
            <a:r>
              <a:rPr lang="en-GB" dirty="0" smtClean="0"/>
              <a:t>About </a:t>
            </a:r>
            <a:r>
              <a:rPr lang="en-GB" dirty="0"/>
              <a:t>28 </a:t>
            </a:r>
            <a:r>
              <a:rPr lang="en-GB" dirty="0" smtClean="0"/>
              <a:t>per cent </a:t>
            </a:r>
            <a:r>
              <a:rPr lang="en-GB" dirty="0"/>
              <a:t>have had a stranger contact them through an online channel.</a:t>
            </a:r>
          </a:p>
          <a:p>
            <a:r>
              <a:rPr lang="en-GB" dirty="0"/>
              <a:t>Of the </a:t>
            </a:r>
            <a:r>
              <a:rPr lang="en-GB" dirty="0" smtClean="0"/>
              <a:t>11 – 12 year olds that </a:t>
            </a:r>
            <a:r>
              <a:rPr lang="en-GB" dirty="0"/>
              <a:t>have been contacted, 18 </a:t>
            </a:r>
            <a:r>
              <a:rPr lang="en-GB" dirty="0" smtClean="0"/>
              <a:t>per cent do not </a:t>
            </a:r>
            <a:r>
              <a:rPr lang="en-GB" dirty="0"/>
              <a:t>tell their parents or guardians and 11 </a:t>
            </a:r>
            <a:r>
              <a:rPr lang="en-GB" dirty="0" smtClean="0"/>
              <a:t>per cent </a:t>
            </a:r>
            <a:r>
              <a:rPr lang="en-GB" dirty="0"/>
              <a:t>actually chat with the person.</a:t>
            </a:r>
          </a:p>
        </p:txBody>
      </p:sp>
      <p:sp>
        <p:nvSpPr>
          <p:cNvPr id="4" name="Footer Placeholder 3"/>
          <p:cNvSpPr>
            <a:spLocks noGrp="1"/>
          </p:cNvSpPr>
          <p:nvPr>
            <p:ph type="ftr" sz="quarter" idx="11"/>
          </p:nvPr>
        </p:nvSpPr>
        <p:spPr/>
        <p:txBody>
          <a:bodyPr/>
          <a:lstStyle/>
          <a:p>
            <a:r>
              <a:rPr lang="en-GB" smtClean="0"/>
              <a:t>Source: Cox Communications National Summit on Internet Safety</a:t>
            </a:r>
            <a:endParaRPr lang="en-GB"/>
          </a:p>
        </p:txBody>
      </p:sp>
    </p:spTree>
    <p:extLst>
      <p:ext uri="{BB962C8B-B14F-4D97-AF65-F5344CB8AC3E}">
        <p14:creationId xmlns:p14="http://schemas.microsoft.com/office/powerpoint/2010/main" val="4039040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Social </a:t>
            </a:r>
            <a:r>
              <a:rPr lang="en-GB" u="sng" dirty="0" smtClean="0"/>
              <a:t>Media Statistics</a:t>
            </a:r>
            <a:endParaRPr lang="en-GB" u="sng" dirty="0"/>
          </a:p>
        </p:txBody>
      </p:sp>
      <p:sp>
        <p:nvSpPr>
          <p:cNvPr id="3" name="Content Placeholder 2"/>
          <p:cNvSpPr>
            <a:spLocks noGrp="1"/>
          </p:cNvSpPr>
          <p:nvPr>
            <p:ph idx="1"/>
          </p:nvPr>
        </p:nvSpPr>
        <p:spPr/>
        <p:txBody>
          <a:bodyPr/>
          <a:lstStyle/>
          <a:p>
            <a:r>
              <a:rPr lang="en-GB" dirty="0"/>
              <a:t>Around 1 in 7 young </a:t>
            </a:r>
            <a:r>
              <a:rPr lang="en-GB" dirty="0" smtClean="0"/>
              <a:t>people have </a:t>
            </a:r>
            <a:r>
              <a:rPr lang="en-GB" dirty="0"/>
              <a:t>taken a semi-naked/naked picture of themselves. Over half went on to share the picture with someone else</a:t>
            </a:r>
            <a:r>
              <a:rPr lang="en-GB" dirty="0" smtClean="0"/>
              <a:t>.</a:t>
            </a:r>
          </a:p>
          <a:p>
            <a:r>
              <a:rPr lang="en-GB" dirty="0" smtClean="0"/>
              <a:t>Every year </a:t>
            </a:r>
            <a:r>
              <a:rPr lang="en-GB" dirty="0" err="1" smtClean="0"/>
              <a:t>Childline</a:t>
            </a:r>
            <a:r>
              <a:rPr lang="en-GB" dirty="0" smtClean="0"/>
              <a:t> holds thousands of counselling sessions with children about sexual abuse online.</a:t>
            </a:r>
            <a:endParaRPr lang="en-GB" dirty="0"/>
          </a:p>
        </p:txBody>
      </p:sp>
      <p:sp>
        <p:nvSpPr>
          <p:cNvPr id="4" name="Footer Placeholder 3"/>
          <p:cNvSpPr>
            <a:spLocks noGrp="1"/>
          </p:cNvSpPr>
          <p:nvPr>
            <p:ph type="ftr" sz="quarter" idx="11"/>
          </p:nvPr>
        </p:nvSpPr>
        <p:spPr/>
        <p:txBody>
          <a:bodyPr/>
          <a:lstStyle/>
          <a:p>
            <a:r>
              <a:rPr lang="en-GB" smtClean="0"/>
              <a:t>Source: Internet Watch Foundation (IWF) (2016) </a:t>
            </a:r>
            <a:endParaRPr lang="en-GB"/>
          </a:p>
        </p:txBody>
      </p:sp>
    </p:spTree>
    <p:extLst>
      <p:ext uri="{BB962C8B-B14F-4D97-AF65-F5344CB8AC3E}">
        <p14:creationId xmlns:p14="http://schemas.microsoft.com/office/powerpoint/2010/main" val="2193376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15816" y="3212976"/>
            <a:ext cx="5832648" cy="369332"/>
          </a:xfrm>
          <a:prstGeom prst="rect">
            <a:avLst/>
          </a:prstGeom>
          <a:noFill/>
        </p:spPr>
        <p:txBody>
          <a:bodyPr wrap="square" rtlCol="0">
            <a:spAutoFit/>
          </a:bodyPr>
          <a:lstStyle/>
          <a:p>
            <a:r>
              <a:rPr lang="en-GB" dirty="0">
                <a:hlinkClick r:id="rId2"/>
              </a:rPr>
              <a:t>https://</a:t>
            </a:r>
            <a:r>
              <a:rPr lang="en-GB" dirty="0" smtClean="0">
                <a:hlinkClick r:id="rId2"/>
              </a:rPr>
              <a:t>youtu.be/599I1E-rWTU</a:t>
            </a:r>
            <a:r>
              <a:rPr lang="en-GB" dirty="0" smtClean="0"/>
              <a:t> </a:t>
            </a:r>
            <a:endParaRPr lang="en-GB" dirty="0"/>
          </a:p>
        </p:txBody>
      </p:sp>
    </p:spTree>
    <p:extLst>
      <p:ext uri="{BB962C8B-B14F-4D97-AF65-F5344CB8AC3E}">
        <p14:creationId xmlns:p14="http://schemas.microsoft.com/office/powerpoint/2010/main" val="3121776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Tips for Young </a:t>
            </a:r>
            <a:r>
              <a:rPr lang="en-GB" u="sng" dirty="0"/>
              <a:t>P</a:t>
            </a:r>
            <a:r>
              <a:rPr lang="en-GB" u="sng" dirty="0" smtClean="0"/>
              <a:t>eople</a:t>
            </a:r>
            <a:endParaRPr lang="en-GB" u="sng" dirty="0"/>
          </a:p>
        </p:txBody>
      </p:sp>
      <p:sp>
        <p:nvSpPr>
          <p:cNvPr id="3" name="Content Placeholder 2"/>
          <p:cNvSpPr>
            <a:spLocks noGrp="1"/>
          </p:cNvSpPr>
          <p:nvPr>
            <p:ph idx="1"/>
          </p:nvPr>
        </p:nvSpPr>
        <p:spPr/>
        <p:txBody>
          <a:bodyPr>
            <a:normAutofit lnSpcReduction="10000"/>
          </a:bodyPr>
          <a:lstStyle/>
          <a:p>
            <a:r>
              <a:rPr lang="en-GB" dirty="0" smtClean="0"/>
              <a:t>Cinema </a:t>
            </a:r>
            <a:r>
              <a:rPr lang="en-GB" dirty="0"/>
              <a:t>screen test - would you be happy to put that image on it? If not, don't </a:t>
            </a:r>
            <a:r>
              <a:rPr lang="en-GB" dirty="0" smtClean="0"/>
              <a:t>post it online.</a:t>
            </a:r>
            <a:endParaRPr lang="en-GB" dirty="0"/>
          </a:p>
          <a:p>
            <a:r>
              <a:rPr lang="en-GB" dirty="0"/>
              <a:t>Use strong </a:t>
            </a:r>
            <a:r>
              <a:rPr lang="en-GB" dirty="0" smtClean="0"/>
              <a:t>passwords.</a:t>
            </a:r>
            <a:endParaRPr lang="en-GB" dirty="0"/>
          </a:p>
          <a:p>
            <a:r>
              <a:rPr lang="en-GB" dirty="0" smtClean="0"/>
              <a:t>Facebook settings – friends only. Are they really your friends?</a:t>
            </a:r>
            <a:endParaRPr lang="en-GB" dirty="0"/>
          </a:p>
          <a:p>
            <a:r>
              <a:rPr lang="en-GB" dirty="0"/>
              <a:t>Only post comments and photos that you would be happy for </a:t>
            </a:r>
            <a:r>
              <a:rPr lang="en-GB" i="1" dirty="0" smtClean="0"/>
              <a:t>everyone </a:t>
            </a:r>
            <a:r>
              <a:rPr lang="en-GB" dirty="0" smtClean="0"/>
              <a:t>to see.</a:t>
            </a:r>
            <a:endParaRPr lang="en-GB" dirty="0"/>
          </a:p>
          <a:p>
            <a:r>
              <a:rPr lang="en-GB" dirty="0"/>
              <a:t>Learn how to report any </a:t>
            </a:r>
            <a:r>
              <a:rPr lang="en-GB" dirty="0" smtClean="0"/>
              <a:t>issues.</a:t>
            </a:r>
            <a:r>
              <a:rPr lang="en-GB" dirty="0"/>
              <a:t> </a:t>
            </a:r>
          </a:p>
          <a:p>
            <a:endParaRPr lang="en-GB" dirty="0"/>
          </a:p>
        </p:txBody>
      </p:sp>
    </p:spTree>
    <p:extLst>
      <p:ext uri="{BB962C8B-B14F-4D97-AF65-F5344CB8AC3E}">
        <p14:creationId xmlns:p14="http://schemas.microsoft.com/office/powerpoint/2010/main" val="665500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Tips for Young People</a:t>
            </a:r>
            <a:endParaRPr lang="en-GB" dirty="0"/>
          </a:p>
        </p:txBody>
      </p:sp>
      <p:sp>
        <p:nvSpPr>
          <p:cNvPr id="3" name="Content Placeholder 2"/>
          <p:cNvSpPr>
            <a:spLocks noGrp="1"/>
          </p:cNvSpPr>
          <p:nvPr>
            <p:ph idx="1"/>
          </p:nvPr>
        </p:nvSpPr>
        <p:spPr/>
        <p:txBody>
          <a:bodyPr/>
          <a:lstStyle/>
          <a:p>
            <a:r>
              <a:rPr lang="en-GB" dirty="0" smtClean="0"/>
              <a:t>Try not to buy into the idea that the more ‘likes’ you have, the more worthy or popular you are (and vice versa).</a:t>
            </a:r>
          </a:p>
          <a:p>
            <a:r>
              <a:rPr lang="en-GB" dirty="0" smtClean="0"/>
              <a:t>Be critical of what others post. Their lives are often not what they show on social media.</a:t>
            </a:r>
          </a:p>
          <a:p>
            <a:endParaRPr lang="en-GB" dirty="0"/>
          </a:p>
        </p:txBody>
      </p:sp>
    </p:spTree>
    <p:extLst>
      <p:ext uri="{BB962C8B-B14F-4D97-AF65-F5344CB8AC3E}">
        <p14:creationId xmlns:p14="http://schemas.microsoft.com/office/powerpoint/2010/main" val="3102473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Media – Self Esteem</a:t>
            </a:r>
            <a:endParaRPr lang="en-GB" dirty="0"/>
          </a:p>
        </p:txBody>
      </p:sp>
      <p:sp>
        <p:nvSpPr>
          <p:cNvPr id="3" name="Content Placeholder 2"/>
          <p:cNvSpPr>
            <a:spLocks noGrp="1"/>
          </p:cNvSpPr>
          <p:nvPr>
            <p:ph idx="1"/>
          </p:nvPr>
        </p:nvSpPr>
        <p:spPr/>
        <p:txBody>
          <a:bodyPr/>
          <a:lstStyle/>
          <a:p>
            <a:endParaRPr lang="en-GB" dirty="0" smtClean="0"/>
          </a:p>
          <a:p>
            <a:r>
              <a:rPr lang="en-GB" dirty="0" smtClean="0"/>
              <a:t>People determine their worth with ‘likes’.</a:t>
            </a:r>
          </a:p>
          <a:p>
            <a:r>
              <a:rPr lang="en-GB" dirty="0" smtClean="0"/>
              <a:t>Staged photos create unobtainable comparisons.</a:t>
            </a:r>
          </a:p>
          <a:p>
            <a:r>
              <a:rPr lang="en-GB" dirty="0" smtClean="0"/>
              <a:t>Being ‘left on read’ leaves a sense of rejection.</a:t>
            </a:r>
            <a:endParaRPr lang="en-GB" dirty="0"/>
          </a:p>
        </p:txBody>
      </p:sp>
    </p:spTree>
    <p:extLst>
      <p:ext uri="{BB962C8B-B14F-4D97-AF65-F5344CB8AC3E}">
        <p14:creationId xmlns:p14="http://schemas.microsoft.com/office/powerpoint/2010/main" val="4084909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Cyber Bullying </a:t>
            </a:r>
            <a:endParaRPr lang="en-GB" dirty="0"/>
          </a:p>
        </p:txBody>
      </p:sp>
      <p:sp>
        <p:nvSpPr>
          <p:cNvPr id="3" name="Content Placeholder 2"/>
          <p:cNvSpPr>
            <a:spLocks noGrp="1"/>
          </p:cNvSpPr>
          <p:nvPr>
            <p:ph idx="1"/>
          </p:nvPr>
        </p:nvSpPr>
        <p:spPr/>
        <p:txBody>
          <a:bodyPr>
            <a:normAutofit fontScale="92500"/>
          </a:bodyPr>
          <a:lstStyle/>
          <a:p>
            <a:r>
              <a:rPr lang="en-GB" dirty="0" smtClean="0"/>
              <a:t>Invasion </a:t>
            </a:r>
            <a:r>
              <a:rPr lang="en-GB" dirty="0"/>
              <a:t>of personal space. Home is no longer a safe space. </a:t>
            </a:r>
          </a:p>
          <a:p>
            <a:r>
              <a:rPr lang="en-GB" dirty="0" smtClean="0"/>
              <a:t>It </a:t>
            </a:r>
            <a:r>
              <a:rPr lang="en-GB" dirty="0"/>
              <a:t>is easy to masquerade as someone else </a:t>
            </a:r>
            <a:r>
              <a:rPr lang="en-GB" dirty="0" smtClean="0"/>
              <a:t>online. </a:t>
            </a:r>
          </a:p>
          <a:p>
            <a:r>
              <a:rPr lang="en-GB" dirty="0" smtClean="0"/>
              <a:t>People are removed from their words and more likely to say aggressive and hurtful things.</a:t>
            </a:r>
          </a:p>
          <a:p>
            <a:r>
              <a:rPr lang="en-GB" dirty="0" smtClean="0"/>
              <a:t>Anyone </a:t>
            </a:r>
            <a:r>
              <a:rPr lang="en-GB" dirty="0"/>
              <a:t>can be a target of cyber bullying. </a:t>
            </a:r>
            <a:endParaRPr lang="en-GB" dirty="0" smtClean="0"/>
          </a:p>
          <a:p>
            <a:r>
              <a:rPr lang="en-GB" dirty="0" smtClean="0"/>
              <a:t>Be aware that your child could be the cyber bully.</a:t>
            </a:r>
          </a:p>
          <a:p>
            <a:pPr marL="0" indent="0">
              <a:buNone/>
            </a:pPr>
            <a:endParaRPr lang="en-GB" dirty="0"/>
          </a:p>
          <a:p>
            <a:endParaRPr lang="en-GB" dirty="0"/>
          </a:p>
        </p:txBody>
      </p:sp>
    </p:spTree>
    <p:extLst>
      <p:ext uri="{BB962C8B-B14F-4D97-AF65-F5344CB8AC3E}">
        <p14:creationId xmlns:p14="http://schemas.microsoft.com/office/powerpoint/2010/main" val="3342110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26739"/>
            <a:ext cx="4320480" cy="6372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709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nstagram-lie-photos-crop-slowlife-chompoo-bariton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628" y="256031"/>
            <a:ext cx="7158743" cy="5621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975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Social Media Tips for Parents</a:t>
            </a:r>
            <a:endParaRPr lang="en-GB" u="sng" dirty="0"/>
          </a:p>
        </p:txBody>
      </p:sp>
      <p:sp>
        <p:nvSpPr>
          <p:cNvPr id="3" name="Content Placeholder 2"/>
          <p:cNvSpPr>
            <a:spLocks noGrp="1"/>
          </p:cNvSpPr>
          <p:nvPr>
            <p:ph idx="1"/>
          </p:nvPr>
        </p:nvSpPr>
        <p:spPr/>
        <p:txBody>
          <a:bodyPr>
            <a:normAutofit fontScale="85000" lnSpcReduction="20000"/>
          </a:bodyPr>
          <a:lstStyle/>
          <a:p>
            <a:endParaRPr lang="en-GB" dirty="0" smtClean="0"/>
          </a:p>
          <a:p>
            <a:r>
              <a:rPr lang="en-GB" dirty="0"/>
              <a:t>V</a:t>
            </a:r>
            <a:r>
              <a:rPr lang="en-GB" dirty="0" smtClean="0"/>
              <a:t>iew your child’s profile;</a:t>
            </a:r>
          </a:p>
          <a:p>
            <a:r>
              <a:rPr lang="en-GB" dirty="0"/>
              <a:t>b</a:t>
            </a:r>
            <a:r>
              <a:rPr lang="en-GB" dirty="0" smtClean="0"/>
              <a:t>e ‘friends’ with them;</a:t>
            </a:r>
          </a:p>
          <a:p>
            <a:r>
              <a:rPr lang="en-GB" dirty="0"/>
              <a:t>c</a:t>
            </a:r>
            <a:r>
              <a:rPr lang="en-GB" dirty="0" smtClean="0"/>
              <a:t>heck through the privacy settings and change to ‘friends only’;</a:t>
            </a:r>
          </a:p>
          <a:p>
            <a:r>
              <a:rPr lang="en-GB" dirty="0" smtClean="0"/>
              <a:t>keep </a:t>
            </a:r>
            <a:r>
              <a:rPr lang="en-GB" dirty="0"/>
              <a:t>abreast </a:t>
            </a:r>
            <a:r>
              <a:rPr lang="en-GB" dirty="0" smtClean="0"/>
              <a:t>of changes;</a:t>
            </a:r>
            <a:endParaRPr lang="en-GB" dirty="0"/>
          </a:p>
          <a:p>
            <a:r>
              <a:rPr lang="en-GB" dirty="0" smtClean="0"/>
              <a:t>'like</a:t>
            </a:r>
            <a:r>
              <a:rPr lang="en-GB" dirty="0"/>
              <a:t>' the </a:t>
            </a:r>
            <a:r>
              <a:rPr lang="en-GB" dirty="0" err="1"/>
              <a:t>Ceop</a:t>
            </a:r>
            <a:r>
              <a:rPr lang="en-GB" dirty="0"/>
              <a:t> </a:t>
            </a:r>
            <a:r>
              <a:rPr lang="en-GB" dirty="0" smtClean="0"/>
              <a:t>page to receive updates.</a:t>
            </a:r>
          </a:p>
          <a:p>
            <a:r>
              <a:rPr lang="en-GB" dirty="0" smtClean="0"/>
              <a:t>Have conversations about how they feel about ‘likes’ on their posts. How many ‘likes’ would they consider good/bad?</a:t>
            </a:r>
          </a:p>
          <a:p>
            <a:r>
              <a:rPr lang="en-GB" dirty="0" smtClean="0"/>
              <a:t>Discuss what is going on ‘outside of the frame’.</a:t>
            </a:r>
          </a:p>
          <a:p>
            <a:endParaRPr lang="en-GB" dirty="0"/>
          </a:p>
          <a:p>
            <a:endParaRPr lang="en-GB" dirty="0"/>
          </a:p>
        </p:txBody>
      </p:sp>
    </p:spTree>
    <p:extLst>
      <p:ext uri="{BB962C8B-B14F-4D97-AF65-F5344CB8AC3E}">
        <p14:creationId xmlns:p14="http://schemas.microsoft.com/office/powerpoint/2010/main" val="4110851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Live Streaming</a:t>
            </a:r>
            <a:endParaRPr lang="en-GB" dirty="0"/>
          </a:p>
        </p:txBody>
      </p:sp>
      <p:sp>
        <p:nvSpPr>
          <p:cNvPr id="3" name="Content Placeholder 2"/>
          <p:cNvSpPr>
            <a:spLocks noGrp="1"/>
          </p:cNvSpPr>
          <p:nvPr>
            <p:ph idx="1"/>
          </p:nvPr>
        </p:nvSpPr>
        <p:spPr>
          <a:xfrm>
            <a:off x="5292080" y="1600200"/>
            <a:ext cx="3394720" cy="4525963"/>
          </a:xfrm>
        </p:spPr>
        <p:txBody>
          <a:bodyPr>
            <a:normAutofit fontScale="92500" lnSpcReduction="20000"/>
          </a:bodyPr>
          <a:lstStyle/>
          <a:p>
            <a:r>
              <a:rPr lang="en-GB" dirty="0" smtClean="0"/>
              <a:t>Unpredictable and difficult to moderate.</a:t>
            </a:r>
          </a:p>
          <a:p>
            <a:r>
              <a:rPr lang="en-GB" dirty="0" smtClean="0"/>
              <a:t>Although live, they can be permanent.</a:t>
            </a:r>
          </a:p>
          <a:p>
            <a:r>
              <a:rPr lang="en-GB" dirty="0" smtClean="0"/>
              <a:t>Children can be manipulated through comments section.</a:t>
            </a:r>
          </a:p>
          <a:p>
            <a:endParaRPr lang="en-GB" dirty="0"/>
          </a:p>
        </p:txBody>
      </p:sp>
      <p:grpSp>
        <p:nvGrpSpPr>
          <p:cNvPr id="18" name="Group 17"/>
          <p:cNvGrpSpPr/>
          <p:nvPr/>
        </p:nvGrpSpPr>
        <p:grpSpPr>
          <a:xfrm>
            <a:off x="274843" y="1544638"/>
            <a:ext cx="4725782" cy="4188618"/>
            <a:chOff x="274843" y="1544638"/>
            <a:chExt cx="4725782" cy="4188618"/>
          </a:xfrm>
        </p:grpSpPr>
        <p:pic>
          <p:nvPicPr>
            <p:cNvPr id="2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725" y="2409031"/>
              <a:ext cx="4406900" cy="28527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12"/>
            <p:cNvSpPr txBox="1">
              <a:spLocks noChangeArrowheads="1"/>
            </p:cNvSpPr>
            <p:nvPr/>
          </p:nvSpPr>
          <p:spPr bwMode="auto">
            <a:xfrm>
              <a:off x="274843" y="1544638"/>
              <a:ext cx="1003301"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Verdana" pitchFamily="34" charset="0"/>
                  <a:ea typeface="Times New Roman" pitchFamily="18" charset="0"/>
                  <a:cs typeface="Arial" pitchFamily="34" charset="0"/>
                </a:rPr>
                <a:t>Live</a:t>
              </a: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1000" b="0" i="0" u="none" strike="noStrike" cap="none" normalizeH="0" baseline="0" smtClean="0">
                  <a:ln>
                    <a:noFill/>
                  </a:ln>
                  <a:solidFill>
                    <a:srgbClr val="000000"/>
                  </a:solidFill>
                  <a:effectLst/>
                  <a:latin typeface="Verdana" pitchFamily="34" charset="0"/>
                  <a:ea typeface="Times New Roman" pitchFamily="18" charset="0"/>
                  <a:cs typeface="Arial" pitchFamily="34" charset="0"/>
                </a:rPr>
                <a:t>stream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11"/>
            <p:cNvSpPr txBox="1">
              <a:spLocks noChangeArrowheads="1"/>
            </p:cNvSpPr>
            <p:nvPr/>
          </p:nvSpPr>
          <p:spPr bwMode="auto">
            <a:xfrm>
              <a:off x="1858159" y="2509010"/>
              <a:ext cx="139065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rgbClr val="000000"/>
                </a:solidFill>
                <a:effectLst/>
                <a:latin typeface="Verdana"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Verdana" pitchFamily="34" charset="0"/>
                  <a:ea typeface="+mn-ea"/>
                  <a:cs typeface="Arial" pitchFamily="34" charset="0"/>
                </a:rPr>
                <a:t>#dancing</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13"/>
            <p:cNvSpPr txBox="1">
              <a:spLocks noChangeArrowheads="1"/>
            </p:cNvSpPr>
            <p:nvPr/>
          </p:nvSpPr>
          <p:spPr bwMode="auto">
            <a:xfrm>
              <a:off x="3059832" y="1793172"/>
              <a:ext cx="1073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Verdana" pitchFamily="34" charset="0"/>
                  <a:ea typeface="+mn-ea"/>
                  <a:cs typeface="Arial" pitchFamily="34" charset="0"/>
                </a:rPr>
                <a:t>Emoji’s/Gifts</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14"/>
            <p:cNvSpPr txBox="1">
              <a:spLocks noChangeArrowheads="1"/>
            </p:cNvSpPr>
            <p:nvPr/>
          </p:nvSpPr>
          <p:spPr bwMode="auto">
            <a:xfrm>
              <a:off x="2605436" y="5488781"/>
              <a:ext cx="1511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smtClean="0">
                <a:ln>
                  <a:noFill/>
                </a:ln>
                <a:solidFill>
                  <a:srgbClr val="000000"/>
                </a:solidFill>
                <a:effectLst/>
                <a:latin typeface="Verdana"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Verdana" pitchFamily="34" charset="0"/>
                  <a:ea typeface="+mn-ea"/>
                  <a:cs typeface="Arial" pitchFamily="34" charset="0"/>
                </a:rPr>
                <a:t>Live comments</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Down Arrow 3"/>
            <p:cNvSpPr>
              <a:spLocks noChangeArrowheads="1"/>
            </p:cNvSpPr>
            <p:nvPr/>
          </p:nvSpPr>
          <p:spPr bwMode="auto">
            <a:xfrm rot="-1329330">
              <a:off x="848623" y="1957036"/>
              <a:ext cx="211137" cy="423862"/>
            </a:xfrm>
            <a:prstGeom prst="downArrow">
              <a:avLst>
                <a:gd name="adj1" fmla="val 50000"/>
                <a:gd name="adj2" fmla="val 55764"/>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1" name="AutoShape 3"/>
            <p:cNvSpPr>
              <a:spLocks noChangeArrowheads="1"/>
            </p:cNvSpPr>
            <p:nvPr/>
          </p:nvSpPr>
          <p:spPr bwMode="auto">
            <a:xfrm rot="11399448">
              <a:off x="3379146" y="5049837"/>
              <a:ext cx="211137" cy="423863"/>
            </a:xfrm>
            <a:prstGeom prst="downArrow">
              <a:avLst>
                <a:gd name="adj1" fmla="val 50000"/>
                <a:gd name="adj2" fmla="val 55765"/>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2" name="AutoShape 11"/>
            <p:cNvSpPr>
              <a:spLocks noChangeArrowheads="1"/>
            </p:cNvSpPr>
            <p:nvPr/>
          </p:nvSpPr>
          <p:spPr bwMode="auto">
            <a:xfrm rot="73981" flipH="1">
              <a:off x="3489251" y="2171224"/>
              <a:ext cx="214313" cy="423863"/>
            </a:xfrm>
            <a:prstGeom prst="downArrow">
              <a:avLst>
                <a:gd name="adj1" fmla="val 50000"/>
                <a:gd name="adj2" fmla="val 54938"/>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3" name="Text Box 5"/>
            <p:cNvSpPr txBox="1">
              <a:spLocks noChangeArrowheads="1"/>
            </p:cNvSpPr>
            <p:nvPr/>
          </p:nvSpPr>
          <p:spPr bwMode="auto">
            <a:xfrm>
              <a:off x="1905000" y="1793172"/>
              <a:ext cx="514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Verdana" pitchFamily="34" charset="0"/>
                  <a:ea typeface="+mn-ea"/>
                  <a:cs typeface="Arial" pitchFamily="34" charset="0"/>
                </a:rPr>
                <a:t>Tags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4"/>
            <p:cNvSpPr>
              <a:spLocks noChangeArrowheads="1"/>
            </p:cNvSpPr>
            <p:nvPr/>
          </p:nvSpPr>
          <p:spPr bwMode="auto">
            <a:xfrm rot="-703656">
              <a:off x="2155031" y="2199876"/>
              <a:ext cx="211137" cy="423863"/>
            </a:xfrm>
            <a:prstGeom prst="downArrow">
              <a:avLst>
                <a:gd name="adj1" fmla="val 50000"/>
                <a:gd name="adj2" fmla="val 55765"/>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grpSp>
      <p:sp>
        <p:nvSpPr>
          <p:cNvPr id="15" name="Rectangle 1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6" name="Rectangle 1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chemeClr val="tx1"/>
                </a:solidFill>
                <a:effectLst/>
                <a:latin typeface="Arial" pitchFamily="34" charset="0"/>
                <a:cs typeface="Arial" pitchFamily="34" charset="0"/>
              </a:rPr>
              <a:t/>
            </a:r>
            <a:br>
              <a:rPr kumimoji="0" lang="en-GB" altLang="en-US" sz="800" b="0" i="0" u="none" strike="noStrike" cap="none" normalizeH="0" baseline="0" smtClean="0">
                <a:ln>
                  <a:noFill/>
                </a:ln>
                <a:solidFill>
                  <a:schemeClr val="tx1"/>
                </a:solidFill>
                <a:effectLst/>
                <a:latin typeface="Arial" pitchFamily="34" charset="0"/>
                <a:cs typeface="Arial" pitchFamily="34" charset="0"/>
              </a:rPr>
            </a:br>
            <a:endParaRPr kumimoji="0" lang="en-GB"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333875" algn="l"/>
              </a:tabLst>
              <a:defRPr>
                <a:solidFill>
                  <a:schemeClr val="tx1"/>
                </a:solidFill>
                <a:latin typeface="Arial" pitchFamily="34" charset="0"/>
                <a:cs typeface="Arial" pitchFamily="34" charset="0"/>
              </a:defRPr>
            </a:lvl1pPr>
            <a:lvl2pPr fontAlgn="base">
              <a:spcBef>
                <a:spcPct val="0"/>
              </a:spcBef>
              <a:spcAft>
                <a:spcPct val="0"/>
              </a:spcAft>
              <a:tabLst>
                <a:tab pos="4333875" algn="l"/>
              </a:tabLst>
              <a:defRPr>
                <a:solidFill>
                  <a:schemeClr val="tx1"/>
                </a:solidFill>
                <a:latin typeface="Arial" pitchFamily="34" charset="0"/>
                <a:cs typeface="Arial" pitchFamily="34" charset="0"/>
              </a:defRPr>
            </a:lvl2pPr>
            <a:lvl3pPr fontAlgn="base">
              <a:spcBef>
                <a:spcPct val="0"/>
              </a:spcBef>
              <a:spcAft>
                <a:spcPct val="0"/>
              </a:spcAft>
              <a:tabLst>
                <a:tab pos="4333875" algn="l"/>
              </a:tabLst>
              <a:defRPr>
                <a:solidFill>
                  <a:schemeClr val="tx1"/>
                </a:solidFill>
                <a:latin typeface="Arial" pitchFamily="34" charset="0"/>
                <a:cs typeface="Arial" pitchFamily="34" charset="0"/>
              </a:defRPr>
            </a:lvl3pPr>
            <a:lvl4pPr fontAlgn="base">
              <a:spcBef>
                <a:spcPct val="0"/>
              </a:spcBef>
              <a:spcAft>
                <a:spcPct val="0"/>
              </a:spcAft>
              <a:tabLst>
                <a:tab pos="4333875" algn="l"/>
              </a:tabLst>
              <a:defRPr>
                <a:solidFill>
                  <a:schemeClr val="tx1"/>
                </a:solidFill>
                <a:latin typeface="Arial" pitchFamily="34" charset="0"/>
                <a:cs typeface="Arial" pitchFamily="34" charset="0"/>
              </a:defRPr>
            </a:lvl4pPr>
            <a:lvl5pPr fontAlgn="base">
              <a:spcBef>
                <a:spcPct val="0"/>
              </a:spcBef>
              <a:spcAft>
                <a:spcPct val="0"/>
              </a:spcAft>
              <a:tabLst>
                <a:tab pos="4333875" algn="l"/>
              </a:tabLst>
              <a:defRPr>
                <a:solidFill>
                  <a:schemeClr val="tx1"/>
                </a:solidFill>
                <a:latin typeface="Arial" pitchFamily="34" charset="0"/>
                <a:cs typeface="Arial" pitchFamily="34" charset="0"/>
              </a:defRPr>
            </a:lvl5pPr>
            <a:lvl6pPr fontAlgn="base">
              <a:spcBef>
                <a:spcPct val="0"/>
              </a:spcBef>
              <a:spcAft>
                <a:spcPct val="0"/>
              </a:spcAft>
              <a:tabLst>
                <a:tab pos="4333875" algn="l"/>
              </a:tabLst>
              <a:defRPr>
                <a:solidFill>
                  <a:schemeClr val="tx1"/>
                </a:solidFill>
                <a:latin typeface="Arial" pitchFamily="34" charset="0"/>
                <a:cs typeface="Arial" pitchFamily="34" charset="0"/>
              </a:defRPr>
            </a:lvl6pPr>
            <a:lvl7pPr fontAlgn="base">
              <a:spcBef>
                <a:spcPct val="0"/>
              </a:spcBef>
              <a:spcAft>
                <a:spcPct val="0"/>
              </a:spcAft>
              <a:tabLst>
                <a:tab pos="4333875" algn="l"/>
              </a:tabLst>
              <a:defRPr>
                <a:solidFill>
                  <a:schemeClr val="tx1"/>
                </a:solidFill>
                <a:latin typeface="Arial" pitchFamily="34" charset="0"/>
                <a:cs typeface="Arial" pitchFamily="34" charset="0"/>
              </a:defRPr>
            </a:lvl7pPr>
            <a:lvl8pPr fontAlgn="base">
              <a:spcBef>
                <a:spcPct val="0"/>
              </a:spcBef>
              <a:spcAft>
                <a:spcPct val="0"/>
              </a:spcAft>
              <a:tabLst>
                <a:tab pos="4333875" algn="l"/>
              </a:tabLst>
              <a:defRPr>
                <a:solidFill>
                  <a:schemeClr val="tx1"/>
                </a:solidFill>
                <a:latin typeface="Arial" pitchFamily="34" charset="0"/>
                <a:cs typeface="Arial" pitchFamily="34" charset="0"/>
              </a:defRPr>
            </a:lvl8pPr>
            <a:lvl9pPr fontAlgn="base">
              <a:spcBef>
                <a:spcPct val="0"/>
              </a:spcBef>
              <a:spcAft>
                <a:spcPct val="0"/>
              </a:spcAft>
              <a:tabLst>
                <a:tab pos="43338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333875" algn="l"/>
              </a:tabLst>
            </a:pPr>
            <a:endParaRPr kumimoji="0" lang="en-GB"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33875"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848329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a:t>Key </a:t>
            </a:r>
            <a:r>
              <a:rPr lang="en-GB" u="sng" dirty="0" smtClean="0"/>
              <a:t>messages</a:t>
            </a:r>
            <a:endParaRPr lang="en-GB" u="sng" dirty="0"/>
          </a:p>
        </p:txBody>
      </p:sp>
      <p:sp>
        <p:nvSpPr>
          <p:cNvPr id="3" name="Content Placeholder 2"/>
          <p:cNvSpPr>
            <a:spLocks noGrp="1"/>
          </p:cNvSpPr>
          <p:nvPr>
            <p:ph idx="1"/>
          </p:nvPr>
        </p:nvSpPr>
        <p:spPr/>
        <p:txBody>
          <a:bodyPr>
            <a:normAutofit fontScale="92500" lnSpcReduction="10000"/>
          </a:bodyPr>
          <a:lstStyle/>
          <a:p>
            <a:r>
              <a:rPr lang="en-GB" dirty="0" smtClean="0"/>
              <a:t>Think about how many online access points your children have.</a:t>
            </a:r>
          </a:p>
          <a:p>
            <a:r>
              <a:rPr lang="en-GB" dirty="0" smtClean="0"/>
              <a:t>Can they use the internet without supervision?</a:t>
            </a:r>
          </a:p>
          <a:p>
            <a:r>
              <a:rPr lang="en-GB" dirty="0" smtClean="0"/>
              <a:t>Would you know if they were in contact with someone to whom they should not be talking?</a:t>
            </a:r>
          </a:p>
          <a:p>
            <a:r>
              <a:rPr lang="en-GB" dirty="0" smtClean="0"/>
              <a:t>Talk to your child about their internet use.</a:t>
            </a:r>
          </a:p>
          <a:p>
            <a:r>
              <a:rPr lang="en-GB" dirty="0" smtClean="0"/>
              <a:t>Do not be afraid to report concerns to the school, CEOP or the police.</a:t>
            </a:r>
          </a:p>
          <a:p>
            <a:r>
              <a:rPr lang="en-GB" dirty="0" smtClean="0"/>
              <a:t>Please ask for advice or help with anything.</a:t>
            </a:r>
          </a:p>
          <a:p>
            <a:endParaRPr lang="en-GB" dirty="0"/>
          </a:p>
          <a:p>
            <a:endParaRPr lang="en-GB" dirty="0"/>
          </a:p>
        </p:txBody>
      </p:sp>
    </p:spTree>
    <p:extLst>
      <p:ext uri="{BB962C8B-B14F-4D97-AF65-F5344CB8AC3E}">
        <p14:creationId xmlns:p14="http://schemas.microsoft.com/office/powerpoint/2010/main" val="4034298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Cyber Bullying</a:t>
            </a:r>
            <a:endParaRPr lang="en-GB" u="sng" dirty="0"/>
          </a:p>
        </p:txBody>
      </p:sp>
      <p:sp>
        <p:nvSpPr>
          <p:cNvPr id="3" name="Content Placeholder 2"/>
          <p:cNvSpPr>
            <a:spLocks noGrp="1"/>
          </p:cNvSpPr>
          <p:nvPr>
            <p:ph idx="1"/>
          </p:nvPr>
        </p:nvSpPr>
        <p:spPr/>
        <p:txBody>
          <a:bodyPr>
            <a:normAutofit lnSpcReduction="10000"/>
          </a:bodyPr>
          <a:lstStyle/>
          <a:p>
            <a:r>
              <a:rPr lang="en-GB" dirty="0" smtClean="0"/>
              <a:t>Keep records of the contacts.</a:t>
            </a:r>
          </a:p>
          <a:p>
            <a:r>
              <a:rPr lang="en-GB" dirty="0" smtClean="0"/>
              <a:t>Be careful not to over react – your child may not report another incident to you.</a:t>
            </a:r>
          </a:p>
          <a:p>
            <a:r>
              <a:rPr lang="en-GB" dirty="0" smtClean="0"/>
              <a:t>Be careful not to under react and dismissive.</a:t>
            </a:r>
          </a:p>
          <a:p>
            <a:r>
              <a:rPr lang="en-GB" dirty="0" smtClean="0"/>
              <a:t>Make them feel safe and supported.</a:t>
            </a:r>
          </a:p>
          <a:p>
            <a:r>
              <a:rPr lang="en-GB" dirty="0" smtClean="0"/>
              <a:t>Speak to the school.</a:t>
            </a:r>
          </a:p>
          <a:p>
            <a:r>
              <a:rPr lang="en-GB" dirty="0" smtClean="0"/>
              <a:t>Use the ‘report abuse’ button.</a:t>
            </a:r>
          </a:p>
          <a:p>
            <a:r>
              <a:rPr lang="en-GB" dirty="0" smtClean="0"/>
              <a:t>Speak to the police.</a:t>
            </a:r>
            <a:endParaRPr lang="en-GB" dirty="0"/>
          </a:p>
        </p:txBody>
      </p:sp>
    </p:spTree>
    <p:extLst>
      <p:ext uri="{BB962C8B-B14F-4D97-AF65-F5344CB8AC3E}">
        <p14:creationId xmlns:p14="http://schemas.microsoft.com/office/powerpoint/2010/main" val="5825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Harmful Content</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Exposure </a:t>
            </a:r>
            <a:r>
              <a:rPr lang="en-GB" dirty="0"/>
              <a:t>to content which is not age appropriate</a:t>
            </a:r>
          </a:p>
          <a:p>
            <a:r>
              <a:rPr lang="en-GB" dirty="0" smtClean="0"/>
              <a:t>This can be both intentional </a:t>
            </a:r>
            <a:r>
              <a:rPr lang="en-GB" dirty="0"/>
              <a:t>and non intentional</a:t>
            </a:r>
          </a:p>
          <a:p>
            <a:r>
              <a:rPr lang="en-GB" dirty="0"/>
              <a:t>Access to illegal </a:t>
            </a:r>
            <a:r>
              <a:rPr lang="en-GB" dirty="0" smtClean="0"/>
              <a:t>material</a:t>
            </a:r>
          </a:p>
          <a:p>
            <a:r>
              <a:rPr lang="en-GB" dirty="0" smtClean="0"/>
              <a:t>Recent case of girl committing suicide after viewing disturbing material on Instagram.</a:t>
            </a:r>
          </a:p>
          <a:p>
            <a:r>
              <a:rPr lang="en-GB" dirty="0" err="1" smtClean="0"/>
              <a:t>Slenderman</a:t>
            </a:r>
            <a:r>
              <a:rPr lang="en-GB" dirty="0" smtClean="0"/>
              <a:t> linked to acts of violence.</a:t>
            </a:r>
            <a:r>
              <a:rPr lang="en-GB" dirty="0"/>
              <a:t> </a:t>
            </a:r>
            <a:endParaRPr lang="en-GB" dirty="0" smtClean="0"/>
          </a:p>
          <a:p>
            <a:r>
              <a:rPr lang="en-GB" dirty="0" smtClean="0"/>
              <a:t>Consider where the computer is located or where/when they use mobile devices</a:t>
            </a:r>
            <a:endParaRPr lang="en-GB" dirty="0"/>
          </a:p>
        </p:txBody>
      </p:sp>
    </p:spTree>
    <p:extLst>
      <p:ext uri="{BB962C8B-B14F-4D97-AF65-F5344CB8AC3E}">
        <p14:creationId xmlns:p14="http://schemas.microsoft.com/office/powerpoint/2010/main" val="308087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Harmful Content</a:t>
            </a:r>
            <a:endParaRPr lang="en-GB" u="sng"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Parental controls can be set through the browser, ISP or specific web filters.</a:t>
            </a:r>
          </a:p>
          <a:p>
            <a:pPr marL="0" indent="0">
              <a:buNone/>
            </a:pPr>
            <a:endParaRPr lang="en-GB" dirty="0"/>
          </a:p>
          <a:p>
            <a:pPr marL="0" indent="0">
              <a:buNone/>
            </a:pPr>
            <a:r>
              <a:rPr lang="en-GB" dirty="0" smtClean="0"/>
              <a:t>The easiest way of introducing controls is through your web browser. </a:t>
            </a:r>
          </a:p>
          <a:p>
            <a:pPr marL="0" indent="0">
              <a:buNone/>
            </a:pPr>
            <a:endParaRPr lang="en-GB" dirty="0" smtClean="0"/>
          </a:p>
          <a:p>
            <a:pPr marL="0" indent="0">
              <a:buNone/>
            </a:pPr>
            <a:r>
              <a:rPr lang="en-GB" dirty="0"/>
              <a:t>Chrome – supervised chrome profile</a:t>
            </a:r>
          </a:p>
          <a:p>
            <a:pPr marL="0" indent="0">
              <a:buNone/>
            </a:pPr>
            <a:r>
              <a:rPr lang="en-GB" dirty="0"/>
              <a:t>Internet Explorer – enable Content Advisor </a:t>
            </a:r>
          </a:p>
          <a:p>
            <a:pPr marL="0" indent="0">
              <a:buNone/>
            </a:pPr>
            <a:endParaRPr lang="en-GB" dirty="0" smtClean="0"/>
          </a:p>
          <a:p>
            <a:pPr marL="0" indent="0">
              <a:buNone/>
            </a:pPr>
            <a:r>
              <a:rPr lang="en-GB" dirty="0" smtClean="0"/>
              <a:t>Details of how can be found on our website </a:t>
            </a:r>
          </a:p>
          <a:p>
            <a:pPr marL="0" indent="0">
              <a:buNone/>
            </a:pPr>
            <a:r>
              <a:rPr lang="en-GB" dirty="0" smtClean="0"/>
              <a:t>Click on ‘Parents’ and ‘E-safety’.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5065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Privacy and Digital </a:t>
            </a:r>
            <a:r>
              <a:rPr lang="en-GB" u="sng" dirty="0"/>
              <a:t>F</a:t>
            </a:r>
            <a:r>
              <a:rPr lang="en-GB" u="sng" dirty="0" smtClean="0"/>
              <a:t>ootprint</a:t>
            </a:r>
            <a:endParaRPr lang="en-GB" dirty="0"/>
          </a:p>
        </p:txBody>
      </p:sp>
      <p:sp>
        <p:nvSpPr>
          <p:cNvPr id="3" name="Content Placeholder 2"/>
          <p:cNvSpPr>
            <a:spLocks noGrp="1"/>
          </p:cNvSpPr>
          <p:nvPr>
            <p:ph idx="1"/>
          </p:nvPr>
        </p:nvSpPr>
        <p:spPr/>
        <p:txBody>
          <a:bodyPr>
            <a:normAutofit lnSpcReduction="10000"/>
          </a:bodyPr>
          <a:lstStyle/>
          <a:p>
            <a:r>
              <a:rPr lang="en-GB" dirty="0" smtClean="0"/>
              <a:t>Everything </a:t>
            </a:r>
            <a:r>
              <a:rPr lang="en-GB" dirty="0"/>
              <a:t>online leaves a footprint</a:t>
            </a:r>
          </a:p>
          <a:p>
            <a:r>
              <a:rPr lang="en-GB" dirty="0" smtClean="0"/>
              <a:t>Once </a:t>
            </a:r>
            <a:r>
              <a:rPr lang="en-GB" dirty="0"/>
              <a:t>information is online it is very difficult to </a:t>
            </a:r>
            <a:r>
              <a:rPr lang="en-GB" dirty="0" smtClean="0"/>
              <a:t>remove as it </a:t>
            </a:r>
            <a:r>
              <a:rPr lang="en-GB" dirty="0"/>
              <a:t>can be </a:t>
            </a:r>
            <a:r>
              <a:rPr lang="en-GB" dirty="0" smtClean="0"/>
              <a:t>copied</a:t>
            </a:r>
          </a:p>
          <a:p>
            <a:r>
              <a:rPr lang="en-GB" dirty="0" smtClean="0"/>
              <a:t>Long term effects – job or university applications</a:t>
            </a:r>
            <a:endParaRPr lang="en-GB" dirty="0"/>
          </a:p>
          <a:p>
            <a:r>
              <a:rPr lang="en-GB" dirty="0" smtClean="0"/>
              <a:t>There can be a negative impact of something ‘going viral’</a:t>
            </a:r>
            <a:endParaRPr lang="en-GB" dirty="0"/>
          </a:p>
          <a:p>
            <a:r>
              <a:rPr lang="en-GB" dirty="0"/>
              <a:t>They can easily be traced - location settings and checking in on Facebook </a:t>
            </a:r>
          </a:p>
          <a:p>
            <a:endParaRPr lang="en-GB" dirty="0"/>
          </a:p>
        </p:txBody>
      </p:sp>
    </p:spTree>
    <p:extLst>
      <p:ext uri="{BB962C8B-B14F-4D97-AF65-F5344CB8AC3E}">
        <p14:creationId xmlns:p14="http://schemas.microsoft.com/office/powerpoint/2010/main" val="2466578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Online Grooming</a:t>
            </a:r>
            <a:endParaRPr lang="en-GB" u="sng"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actions deliberately undertaken with the aim of befriending and establishing an emotional connection with a child, in order to lower the child's inhibitions in preparation for sexual activity with the child"</a:t>
            </a:r>
          </a:p>
        </p:txBody>
      </p:sp>
    </p:spTree>
    <p:extLst>
      <p:ext uri="{BB962C8B-B14F-4D97-AF65-F5344CB8AC3E}">
        <p14:creationId xmlns:p14="http://schemas.microsoft.com/office/powerpoint/2010/main" val="2726653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7824" y="3356992"/>
            <a:ext cx="3168352" cy="369332"/>
          </a:xfrm>
          <a:prstGeom prst="rect">
            <a:avLst/>
          </a:prstGeom>
          <a:noFill/>
        </p:spPr>
        <p:txBody>
          <a:bodyPr wrap="square" rtlCol="0">
            <a:spAutoFit/>
          </a:bodyPr>
          <a:lstStyle/>
          <a:p>
            <a:r>
              <a:rPr lang="en-GB" dirty="0">
                <a:hlinkClick r:id="rId2"/>
              </a:rPr>
              <a:t>https://</a:t>
            </a:r>
            <a:r>
              <a:rPr lang="en-GB" dirty="0" smtClean="0">
                <a:hlinkClick r:id="rId2"/>
              </a:rPr>
              <a:t>youtu.be/WsbYHI-rZOE</a:t>
            </a:r>
            <a:r>
              <a:rPr lang="en-GB" dirty="0" smtClean="0"/>
              <a:t> </a:t>
            </a:r>
            <a:endParaRPr lang="en-GB" dirty="0"/>
          </a:p>
        </p:txBody>
      </p:sp>
    </p:spTree>
    <p:extLst>
      <p:ext uri="{BB962C8B-B14F-4D97-AF65-F5344CB8AC3E}">
        <p14:creationId xmlns:p14="http://schemas.microsoft.com/office/powerpoint/2010/main" val="1292732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1898</TotalTime>
  <Words>1234</Words>
  <Application>Microsoft Office PowerPoint</Application>
  <PresentationFormat>On-screen Show (4:3)</PresentationFormat>
  <Paragraphs>168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Verdana</vt:lpstr>
      <vt:lpstr>Office Theme</vt:lpstr>
      <vt:lpstr>Keeping Children Safe Online</vt:lpstr>
      <vt:lpstr>Online Risks</vt:lpstr>
      <vt:lpstr>Cyber Bullying </vt:lpstr>
      <vt:lpstr>Cyber Bullying</vt:lpstr>
      <vt:lpstr>Harmful Content</vt:lpstr>
      <vt:lpstr>Harmful Content</vt:lpstr>
      <vt:lpstr>Privacy and Digital Footprint</vt:lpstr>
      <vt:lpstr>Online Grooming</vt:lpstr>
      <vt:lpstr>PowerPoint Presentation</vt:lpstr>
      <vt:lpstr>Online Grooming Techniques</vt:lpstr>
      <vt:lpstr>Problem Areas</vt:lpstr>
      <vt:lpstr>Mobile Technology</vt:lpstr>
      <vt:lpstr>Instant Messaging and Private Chat</vt:lpstr>
      <vt:lpstr>Online Gaming</vt:lpstr>
      <vt:lpstr>PowerPoint Presentation</vt:lpstr>
      <vt:lpstr>Fortnite</vt:lpstr>
      <vt:lpstr>Fortnite</vt:lpstr>
      <vt:lpstr>Fortnite - Tips</vt:lpstr>
      <vt:lpstr>Fortnite - Tips</vt:lpstr>
      <vt:lpstr>Fortnite - Tips</vt:lpstr>
      <vt:lpstr>Online Gaming</vt:lpstr>
      <vt:lpstr>Age Restrictions for Games</vt:lpstr>
      <vt:lpstr>Social Media Statistics</vt:lpstr>
      <vt:lpstr>Social Media Statistics</vt:lpstr>
      <vt:lpstr>Social Media Statistics</vt:lpstr>
      <vt:lpstr>PowerPoint Presentation</vt:lpstr>
      <vt:lpstr>Tips for Young People</vt:lpstr>
      <vt:lpstr>Tips for Young People</vt:lpstr>
      <vt:lpstr>Social Media – Self Esteem</vt:lpstr>
      <vt:lpstr>PowerPoint Presentation</vt:lpstr>
      <vt:lpstr>PowerPoint Presentation</vt:lpstr>
      <vt:lpstr>Social Media Tips for Parents</vt:lpstr>
      <vt:lpstr>Live Streaming</vt:lpstr>
      <vt:lpstr>Key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Aggus</dc:creator>
  <cp:lastModifiedBy>Mark Aggus</cp:lastModifiedBy>
  <cp:revision>57</cp:revision>
  <cp:lastPrinted>2017-02-07T10:14:38Z</cp:lastPrinted>
  <dcterms:created xsi:type="dcterms:W3CDTF">2016-12-05T13:02:22Z</dcterms:created>
  <dcterms:modified xsi:type="dcterms:W3CDTF">2019-02-01T14:07:59Z</dcterms:modified>
</cp:coreProperties>
</file>